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</p:sldMasterIdLst>
  <p:sldIdLst>
    <p:sldId id="256" r:id="rId5"/>
    <p:sldId id="259" r:id="rId6"/>
    <p:sldId id="257" r:id="rId7"/>
    <p:sldId id="261" r:id="rId8"/>
    <p:sldId id="268" r:id="rId9"/>
    <p:sldId id="262" r:id="rId10"/>
    <p:sldId id="269" r:id="rId11"/>
    <p:sldId id="258" r:id="rId12"/>
    <p:sldId id="267" r:id="rId13"/>
    <p:sldId id="273" r:id="rId14"/>
    <p:sldId id="274" r:id="rId15"/>
    <p:sldId id="275" r:id="rId16"/>
    <p:sldId id="276" r:id="rId17"/>
    <p:sldId id="277" r:id="rId18"/>
    <p:sldId id="278" r:id="rId19"/>
  </p:sldIdLst>
  <p:sldSz cx="9144000" cy="6858000" type="screen4x3"/>
  <p:notesSz cx="6858000" cy="9144000"/>
  <p:custDataLst>
    <p:tags r:id="rId24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5" name="作者" initials="A" lastIdx="0" clrIdx="2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0" d="100"/>
          <a:sy n="80" d="100"/>
        </p:scale>
        <p:origin x="1522" y="67"/>
      </p:cViewPr>
      <p:guideLst>
        <p:guide orient="horz" pos="2160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tags" Target="tags/tag15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jpe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0" Type="http://schemas.openxmlformats.org/officeDocument/2006/relationships/tags" Target="../tags/tag87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0" Type="http://schemas.openxmlformats.org/officeDocument/2006/relationships/tags" Target="../tags/tag113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05740" y="321260"/>
            <a:ext cx="8762591" cy="3930530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7117678" y="321259"/>
            <a:ext cx="1848749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195761" y="2411670"/>
            <a:ext cx="1415561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>
                  <a:alpha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solidFill>
                <a:schemeClr val="lt1"/>
              </a:solidFill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7103269" y="6254750"/>
            <a:ext cx="1350169" cy="76201"/>
          </a:xfrm>
          <a:prstGeom prst="rect">
            <a:avLst/>
          </a:prstGeom>
          <a:solidFill>
            <a:schemeClr val="bg2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562928" y="6305550"/>
            <a:ext cx="536734" cy="76201"/>
          </a:xfrm>
          <a:prstGeom prst="rect">
            <a:avLst/>
          </a:prstGeom>
          <a:solidFill>
            <a:schemeClr val="bg2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166336" y="6306820"/>
            <a:ext cx="66675" cy="76201"/>
          </a:xfrm>
          <a:prstGeom prst="rect">
            <a:avLst/>
          </a:prstGeom>
          <a:solidFill>
            <a:schemeClr val="bg2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298258" y="6306820"/>
            <a:ext cx="190024" cy="76201"/>
          </a:xfrm>
          <a:prstGeom prst="rect">
            <a:avLst/>
          </a:prstGeom>
          <a:solidFill>
            <a:schemeClr val="bg2">
              <a:lumMod val="95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662733" y="809127"/>
            <a:ext cx="6858000" cy="1896745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4950" b="1" spc="600" baseline="0"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62732" y="3017520"/>
            <a:ext cx="6858000" cy="890270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662733" y="5050433"/>
            <a:ext cx="2524073" cy="579657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180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6474460"/>
            <a:ext cx="9144000" cy="383540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3507581" y="2059757"/>
            <a:ext cx="4682831" cy="922021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405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3507581" y="3102596"/>
            <a:ext cx="4682831" cy="1401006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35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Autofit/>
          </a:bodyPr>
          <a:lstStyle>
            <a:lvl1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  <a:lvl2pPr>
              <a:defRPr baseline="0">
                <a:latin typeface="Arial" panose="020B0604020202020204" pitchFamily="34" charset="0"/>
              </a:defRPr>
            </a:lvl2pPr>
            <a:lvl3pPr>
              <a:defRPr baseline="0">
                <a:latin typeface="Arial" panose="020B0604020202020204" pitchFamily="34" charset="0"/>
              </a:defRPr>
            </a:lvl3pPr>
            <a:lvl4pPr>
              <a:defRPr baseline="0">
                <a:latin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196691" y="318135"/>
            <a:ext cx="8762524" cy="5634990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066800" y="4064000"/>
            <a:ext cx="3962400" cy="12700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7110534" y="313004"/>
            <a:ext cx="1848749" cy="240323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195761" y="4113028"/>
            <a:ext cx="1415561" cy="184012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>
                  <a:alpha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990599" y="2376714"/>
            <a:ext cx="4990201" cy="1607337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gradFill>
          <a:gsLst>
            <a:gs pos="0">
              <a:schemeClr val="tx2"/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19600" y="304200"/>
            <a:ext cx="8704800" cy="62496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7595" cy="6866255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16193" y="21328"/>
            <a:ext cx="1306354" cy="169862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1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905547"/>
            <a:ext cx="732473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1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-476" y="-10160"/>
            <a:ext cx="9144000" cy="2663825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1406" y="5080"/>
            <a:ext cx="932974" cy="121348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20000"/>
                </a:schemeClr>
              </a:gs>
              <a:gs pos="100000">
                <a:schemeClr val="bg2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7761923" y="-9939"/>
            <a:ext cx="1385411" cy="180149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858" y="5026661"/>
            <a:ext cx="9144000" cy="1828799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0" y="5902960"/>
            <a:ext cx="732473" cy="95250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34816" y="237490"/>
            <a:ext cx="8273415" cy="506730"/>
          </a:xfrm>
        </p:spPr>
        <p:txBody>
          <a:bodyPr wrap="none">
            <a:noAutofit/>
          </a:bodyPr>
          <a:lstStyle>
            <a:lvl1pPr algn="l">
              <a:defRPr sz="21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9144000" cy="4939553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5" Type="http://schemas.openxmlformats.org/officeDocument/2006/relationships/theme" Target="../theme/theme3.xml"/><Relationship Id="rId24" Type="http://schemas.openxmlformats.org/officeDocument/2006/relationships/tags" Target="../tags/tag125.xml"/><Relationship Id="rId23" Type="http://schemas.openxmlformats.org/officeDocument/2006/relationships/tags" Target="../tags/tag124.xml"/><Relationship Id="rId22" Type="http://schemas.openxmlformats.org/officeDocument/2006/relationships/tags" Target="../tags/tag123.xml"/><Relationship Id="rId21" Type="http://schemas.openxmlformats.org/officeDocument/2006/relationships/tags" Target="../tags/tag122.xml"/><Relationship Id="rId20" Type="http://schemas.openxmlformats.org/officeDocument/2006/relationships/tags" Target="../tags/tag121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120.xml"/><Relationship Id="rId18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3" name="矩形 3"/>
          <p:cNvSpPr/>
          <p:nvPr userDrawn="1"/>
        </p:nvSpPr>
        <p:spPr>
          <a:xfrm>
            <a:off x="508000" y="286327"/>
            <a:ext cx="267855" cy="267855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 baseline="0">
          <a:solidFill>
            <a:schemeClr val="accent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3.xml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tags" Target="../tags/tag1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tags" Target="../tags/tag136.xml"/><Relationship Id="rId7" Type="http://schemas.openxmlformats.org/officeDocument/2006/relationships/image" Target="../media/image14.png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image" Target="../media/image13.png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" Type="http://schemas.openxmlformats.org/officeDocument/2006/relationships/tags" Target="../tags/tag13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9.xml"/><Relationship Id="rId3" Type="http://schemas.openxmlformats.org/officeDocument/2006/relationships/tags" Target="../tags/tag138.xml"/><Relationship Id="rId2" Type="http://schemas.openxmlformats.org/officeDocument/2006/relationships/image" Target="../media/image15.jpeg"/><Relationship Id="rId1" Type="http://schemas.openxmlformats.org/officeDocument/2006/relationships/tags" Target="../tags/tag137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image" Target="../media/image16.png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0" Type="http://schemas.openxmlformats.org/officeDocument/2006/relationships/slideLayout" Target="../slideLayouts/slideLayout29.xml"/><Relationship Id="rId1" Type="http://schemas.openxmlformats.org/officeDocument/2006/relationships/tags" Target="../tags/tag13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image" Target="../media/image19.jpeg"/><Relationship Id="rId7" Type="http://schemas.openxmlformats.org/officeDocument/2006/relationships/image" Target="../media/image18.jpeg"/><Relationship Id="rId6" Type="http://schemas.openxmlformats.org/officeDocument/2006/relationships/image" Target="../media/image9.jpeg"/><Relationship Id="rId5" Type="http://schemas.openxmlformats.org/officeDocument/2006/relationships/tags" Target="../tags/tag149.xml"/><Relationship Id="rId4" Type="http://schemas.openxmlformats.org/officeDocument/2006/relationships/image" Target="../media/image11.jpeg"/><Relationship Id="rId3" Type="http://schemas.openxmlformats.org/officeDocument/2006/relationships/tags" Target="../tags/tag148.xml"/><Relationship Id="rId2" Type="http://schemas.openxmlformats.org/officeDocument/2006/relationships/image" Target="../media/image17.jpeg"/><Relationship Id="rId10" Type="http://schemas.openxmlformats.org/officeDocument/2006/relationships/slideLayout" Target="../slideLayouts/slideLayout29.xml"/><Relationship Id="rId1" Type="http://schemas.openxmlformats.org/officeDocument/2006/relationships/tags" Target="../tags/tag14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9.jpe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image" Target="../media/image7.png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1.jpe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2.jpe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clrChange>
              <a:clrFrom>
                <a:srgbClr val="A8A8A9"/>
              </a:clrFrom>
              <a:clrTo>
                <a:srgbClr val="A8A8A9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06406" y="1753237"/>
            <a:ext cx="4531188" cy="335152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1295636" y="332656"/>
            <a:ext cx="6552728" cy="1243574"/>
          </a:xfrm>
          <a:prstGeom prst="rect">
            <a:avLst/>
          </a:prstGeom>
          <a:noFill/>
        </p:spPr>
        <p:txBody>
          <a:bodyPr wrap="square" lIns="121889" tIns="60944" rIns="121889" bIns="60944" rtlCol="0">
            <a:normAutofit fontScale="97500"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  <a:tileRect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pPr algn="l"/>
            <a:r>
              <a:rPr lang="zh-CN" altLang="en-US" sz="5400" dirty="0">
                <a:solidFill>
                  <a:srgbClr val="595959"/>
                </a:solidFill>
                <a:effectLst>
                  <a:outerShdw sx="1000" sy="1000" algn="tl" rotWithShape="0">
                    <a:prstClr val="black"/>
                  </a:outerShdw>
                </a:effectLst>
                <a:latin typeface="思源黑体 CN Normal"/>
              </a:rPr>
              <a:t>空间改造：口袋花园</a:t>
            </a:r>
            <a:endParaRPr lang="en-US" altLang="zh-CN" sz="5400" dirty="0">
              <a:solidFill>
                <a:srgbClr val="595959"/>
              </a:solidFill>
              <a:effectLst>
                <a:outerShdw sx="1000" sy="1000" algn="tl" rotWithShape="0">
                  <a:prstClr val="black"/>
                </a:outerShdw>
              </a:effectLst>
              <a:latin typeface="思源黑体 CN Normal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5536" y="5661248"/>
            <a:ext cx="8604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pitchFamily="34" charset="-122"/>
              </a:rPr>
              <a:t>组员：曾启睿  杨安逸  黄俊鹏  袁浩纶  陈昊  谢国琛  何子毅 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zh-CN">
                <a:solidFill>
                  <a:schemeClr val="accent1">
                    <a:lumMod val="75000"/>
                  </a:schemeClr>
                </a:solidFill>
              </a:rPr>
              <a:t>成果篇</a:t>
            </a:r>
            <a:endParaRPr lang="zh-CN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副标题 1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 dirty="0">
                <a:solidFill>
                  <a:schemeClr val="dk1">
                    <a:lumMod val="85000"/>
                    <a:lumOff val="15000"/>
                  </a:schemeClr>
                </a:solidFill>
                <a:sym typeface="Arial" panose="020B0604020202020204" pitchFamily="34" charset="0"/>
              </a:rPr>
              <a:t>单击此处添加副标题</a:t>
            </a:r>
            <a:endParaRPr lang="zh-CN" altLang="en-US" dirty="0">
              <a:solidFill>
                <a:schemeClr val="dk1">
                  <a:lumMod val="85000"/>
                  <a:lumOff val="15000"/>
                </a:schemeClr>
              </a:solidFill>
              <a:sym typeface="Arial" panose="020B0604020202020204" pitchFamily="34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  <p:custDataLst>
              <p:tags r:id="rId1"/>
            </p:custDataLst>
          </p:nvPr>
        </p:nvSpPr>
        <p:spPr>
          <a:xfrm>
            <a:off x="899100" y="1543050"/>
            <a:ext cx="7349400" cy="1927800"/>
          </a:xfrm>
        </p:spPr>
        <p:txBody>
          <a:bodyPr vert="horz" lIns="67500" tIns="35100" rIns="67500" bIns="35100" rtlCol="0" anchor="b" anchorCtr="0">
            <a:norm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zh-CN" altLang="zh-CN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设计概况</a:t>
            </a:r>
            <a:endParaRPr lang="zh-CN" altLang="zh-CN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8" name="矩形 9"/>
          <p:cNvSpPr/>
          <p:nvPr userDrawn="1">
            <p:custDataLst>
              <p:tags r:id="rId1"/>
            </p:custDataLst>
          </p:nvPr>
        </p:nvSpPr>
        <p:spPr>
          <a:xfrm>
            <a:off x="0" y="857250"/>
            <a:ext cx="9144000" cy="678942"/>
          </a:xfrm>
          <a:prstGeom prst="rect">
            <a:avLst/>
          </a:prstGeom>
          <a:solidFill>
            <a:schemeClr val="dk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sz="135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1"/>
          <p:cNvSpPr txBox="1"/>
          <p:nvPr>
            <p:custDataLst>
              <p:tags r:id="rId2"/>
            </p:custDataLst>
          </p:nvPr>
        </p:nvSpPr>
        <p:spPr>
          <a:xfrm>
            <a:off x="342866" y="971550"/>
            <a:ext cx="8458267" cy="457200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 lnSpcReduction="10000"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400" b="1" spc="1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设计范围</a:t>
            </a:r>
            <a:endParaRPr lang="zh-CN" altLang="en-US" sz="2400" b="1" spc="1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7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457202" y="2170289"/>
            <a:ext cx="4843481" cy="3203258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200" h="7440">
                <a:moveTo>
                  <a:pt x="0" y="0"/>
                </a:moveTo>
                <a:lnTo>
                  <a:pt x="7200" y="0"/>
                </a:lnTo>
                <a:lnTo>
                  <a:pt x="7200" y="7440"/>
                </a:lnTo>
                <a:lnTo>
                  <a:pt x="0" y="744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  <p:sp>
        <p:nvSpPr>
          <p:cNvPr id="11" name="Title 6"/>
          <p:cNvSpPr txBox="1"/>
          <p:nvPr>
            <p:custDataLst>
              <p:tags r:id="rId5"/>
            </p:custDataLst>
          </p:nvPr>
        </p:nvSpPr>
        <p:spPr>
          <a:xfrm>
            <a:off x="5643561" y="3138488"/>
            <a:ext cx="3043238" cy="114300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ctr" anchorCtr="0">
            <a:normAutofit fontScale="90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1950" spc="18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以花坛为核心，是环湖北路和云海东路的交汇处，包含少部分路面改造。</a:t>
            </a:r>
            <a:endParaRPr lang="zh-CN" altLang="en-US" sz="1950" spc="18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18" y="4542155"/>
            <a:ext cx="2007282" cy="145859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456300" y="1313550"/>
            <a:ext cx="8226900" cy="529200"/>
          </a:xfrm>
        </p:spPr>
        <p:txBody>
          <a:bodyPr vert="horz" lIns="67500" tIns="35100" rIns="67500" bIns="35100" rtlCol="0" anchor="ctr" anchorCtr="0">
            <a:normAutofit fontScale="9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目标</a:t>
            </a:r>
            <a:endParaRPr lang="zh-CN" altLang="en-US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4294967295"/>
            <p:custDataLst>
              <p:tags r:id="rId1"/>
            </p:custDataLst>
          </p:nvPr>
        </p:nvSpPr>
        <p:spPr>
          <a:xfrm>
            <a:off x="456300" y="1975050"/>
            <a:ext cx="8226900" cy="3569400"/>
          </a:xfrm>
        </p:spPr>
        <p:txBody>
          <a:bodyPr vert="horz" lIns="67500" tIns="35100" rIns="67500" bIns="351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algn="l">
              <a:buClrTx/>
              <a:buSzTx/>
              <a:buNone/>
            </a:pP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优化公共</a:t>
            </a: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空间</a:t>
            </a:r>
            <a:endParaRPr lang="zh-CN" altLang="en-US">
              <a:solidFill>
                <a:schemeClr val="dk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lvl="0" algn="l">
              <a:buClrTx/>
              <a:buSzTx/>
              <a:buNone/>
            </a:pP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改善</a:t>
            </a: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绿化用地</a:t>
            </a:r>
            <a:endParaRPr lang="zh-CN" altLang="en-US">
              <a:solidFill>
                <a:schemeClr val="dk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lvl="0" algn="l">
              <a:buClrTx/>
              <a:buSzTx/>
              <a:buNone/>
            </a:pP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增加步行</a:t>
            </a: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区域</a:t>
            </a:r>
            <a:endParaRPr lang="zh-CN" altLang="en-US">
              <a:solidFill>
                <a:schemeClr val="dk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lvl="0" algn="l">
              <a:buClrTx/>
              <a:buSzTx/>
              <a:buNone/>
            </a:pP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成为宣传活动展示</a:t>
            </a:r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</a:t>
            </a:r>
            <a:endParaRPr lang="zh-CN" altLang="en-US">
              <a:solidFill>
                <a:schemeClr val="dk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 descr="街巷系统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590" y="1489234"/>
            <a:ext cx="4375309" cy="4295299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/>
            </a:gs>
            <a:gs pos="100000">
              <a:schemeClr val="bg2">
                <a:lumMod val="9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13" name="矩形 9"/>
          <p:cNvSpPr/>
          <p:nvPr userDrawn="1">
            <p:custDataLst>
              <p:tags r:id="rId1"/>
            </p:custDataLst>
          </p:nvPr>
        </p:nvSpPr>
        <p:spPr>
          <a:xfrm>
            <a:off x="0" y="857250"/>
            <a:ext cx="9144000" cy="671077"/>
          </a:xfrm>
          <a:prstGeom prst="rect">
            <a:avLst/>
          </a:prstGeom>
          <a:solidFill>
            <a:schemeClr val="dk2">
              <a:lumMod val="10000"/>
              <a:alpha val="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sz="1350">
              <a:solidFill>
                <a:schemeClr val="lt1"/>
              </a:solidFill>
              <a:latin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1"/>
          <p:cNvSpPr txBox="1"/>
          <p:nvPr>
            <p:custDataLst>
              <p:tags r:id="rId2"/>
            </p:custDataLst>
          </p:nvPr>
        </p:nvSpPr>
        <p:spPr>
          <a:xfrm>
            <a:off x="342866" y="971550"/>
            <a:ext cx="8458267" cy="457200"/>
          </a:xfrm>
          <a:prstGeom prst="rect">
            <a:avLst/>
          </a:prstGeom>
          <a:noFill/>
        </p:spPr>
        <p:txBody>
          <a:bodyPr wrap="square" lIns="47625" tIns="19050" rIns="47625" bIns="19050" rtlCol="0" anchor="ctr" anchorCtr="0">
            <a:normAutofit lnSpcReduction="10000"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2400" b="1" spc="160">
                <a:solidFill>
                  <a:schemeClr val="accent1">
                    <a:lumMod val="7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设计框架</a:t>
            </a:r>
            <a:endParaRPr lang="zh-CN" altLang="en-US" sz="2400" b="1" spc="160">
              <a:solidFill>
                <a:schemeClr val="accent1">
                  <a:lumMod val="7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342869" y="1654502"/>
            <a:ext cx="2042655" cy="99201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None/>
            </a:pPr>
            <a:r>
              <a:rPr kumimoji="0" lang="en-US" altLang="zh-CN" sz="1800" b="1" i="0" spc="200" noProof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1.梳理公园道路系统</a:t>
            </a:r>
            <a:endParaRPr kumimoji="0" lang="en-US" altLang="zh-CN" sz="1800" b="1" i="0" spc="200" noProof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Title 6"/>
          <p:cNvSpPr txBox="1"/>
          <p:nvPr>
            <p:custDataLst>
              <p:tags r:id="rId4"/>
            </p:custDataLst>
          </p:nvPr>
        </p:nvSpPr>
        <p:spPr>
          <a:xfrm>
            <a:off x="262859" y="3037046"/>
            <a:ext cx="2042641" cy="249843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</a:pPr>
            <a:r>
              <a:rPr lang="en-US" altLang="zh-CN" sz="15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鉴于改造前这个区域均为荒地，无通行道路。因此梳理出南北向的一条主道路，以及南北向的一条宣传连廊。</a:t>
            </a:r>
            <a:endParaRPr lang="en-US" altLang="zh-CN" sz="15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/>
          <a:srcRect/>
          <a:stretch>
            <a:fillRect/>
          </a:stretch>
        </p:blipFill>
        <p:spPr>
          <a:xfrm>
            <a:off x="2463641" y="1854518"/>
            <a:ext cx="3813810" cy="363807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80" h="7440">
                <a:moveTo>
                  <a:pt x="0" y="0"/>
                </a:moveTo>
                <a:lnTo>
                  <a:pt x="5280" y="0"/>
                </a:lnTo>
                <a:lnTo>
                  <a:pt x="5280" y="7440"/>
                </a:lnTo>
                <a:lnTo>
                  <a:pt x="0" y="744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Title 6"/>
          <p:cNvSpPr txBox="1"/>
          <p:nvPr>
            <p:custDataLst>
              <p:tags r:id="rId7"/>
            </p:custDataLst>
          </p:nvPr>
        </p:nvSpPr>
        <p:spPr>
          <a:xfrm>
            <a:off x="6728948" y="1654502"/>
            <a:ext cx="2152193" cy="99201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1" i="0" spc="200" noProof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2.构建宣传展示空间</a:t>
            </a:r>
            <a:endParaRPr kumimoji="0" lang="en-US" altLang="zh-CN" sz="1800" b="1" i="0" spc="200" noProof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0" name="Title 6"/>
          <p:cNvSpPr txBox="1"/>
          <p:nvPr>
            <p:custDataLst>
              <p:tags r:id="rId8"/>
            </p:custDataLst>
          </p:nvPr>
        </p:nvSpPr>
        <p:spPr>
          <a:xfrm>
            <a:off x="6728948" y="3080384"/>
            <a:ext cx="2152178" cy="249843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47625" tIns="19050" rIns="47625" bIns="1905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15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一条贯穿口袋公园的宣传连廊</a:t>
            </a:r>
            <a:endParaRPr lang="en-US" altLang="zh-CN" sz="15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1500" spc="12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两个可旋转屏幕的圆柱状展示画板</a:t>
            </a:r>
            <a:endParaRPr lang="en-US" altLang="zh-CN" sz="1500" spc="12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182933" y="1013989"/>
            <a:ext cx="8226900" cy="529200"/>
          </a:xfrm>
        </p:spPr>
        <p:txBody>
          <a:bodyPr vert="horz" lIns="67500" tIns="35100" rIns="67500" bIns="35100" rtlCol="0" anchor="ctr" anchorCtr="0">
            <a:normAutofit fontScale="90000"/>
          </a:bodyPr>
          <a:lstStyle>
            <a:lvl1pPr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lvl="0" algn="l">
              <a:buClrTx/>
              <a:buSzTx/>
              <a:buFontTx/>
            </a:pP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节点</a:t>
            </a:r>
            <a:r>
              <a:rPr lang="zh-CN" altLang="en-US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</a:t>
            </a:r>
            <a:endParaRPr lang="zh-CN" altLang="en-US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 descr="节点设计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38438" y="1760220"/>
            <a:ext cx="3583305" cy="3662839"/>
          </a:xfrm>
          <a:prstGeom prst="rect">
            <a:avLst/>
          </a:prstGeom>
        </p:spPr>
      </p:pic>
      <p:pic>
        <p:nvPicPr>
          <p:cNvPr id="1028" name="Picture 4" descr="查看源图像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684" y="1165094"/>
            <a:ext cx="2505409" cy="132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室外圆柱显示屏 的图像结果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745" y="3034401"/>
            <a:ext cx="1670949" cy="167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 descr="入口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411" y="1987391"/>
            <a:ext cx="2179320" cy="1744504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 flipV="1">
            <a:off x="746760" y="2314099"/>
            <a:ext cx="3881914" cy="948690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1868329" y="2989898"/>
            <a:ext cx="2760345" cy="1473518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5009674" y="2191703"/>
            <a:ext cx="2451735" cy="1466850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4664869" y="4118610"/>
            <a:ext cx="2918460" cy="121920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60083" y="1592580"/>
            <a:ext cx="1343978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350" spc="180" smtClean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1.花园入口</a:t>
            </a:r>
            <a:endParaRPr lang="zh-CN" altLang="en-US" sz="1350" spc="180" smtClean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339013" y="2594610"/>
            <a:ext cx="1473518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50"/>
              <a:t>2.</a:t>
            </a:r>
            <a:r>
              <a:rPr lang="zh-CN" altLang="en-US" sz="1350"/>
              <a:t>长廊</a:t>
            </a:r>
            <a:endParaRPr lang="zh-CN" altLang="en-US" sz="1350"/>
          </a:p>
        </p:txBody>
      </p:sp>
      <p:sp>
        <p:nvSpPr>
          <p:cNvPr id="15" name="文本框 14"/>
          <p:cNvSpPr txBox="1"/>
          <p:nvPr/>
        </p:nvSpPr>
        <p:spPr>
          <a:xfrm>
            <a:off x="7056120" y="4868704"/>
            <a:ext cx="1444943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50"/>
              <a:t>3.</a:t>
            </a:r>
            <a:r>
              <a:rPr lang="zh-CN" altLang="en-US" sz="1350"/>
              <a:t>展示画板</a:t>
            </a:r>
            <a:endParaRPr lang="zh-CN" altLang="en-US" sz="1350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4614386" y="3536156"/>
            <a:ext cx="2775109" cy="416719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 descr="草坪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6216" y="4463415"/>
            <a:ext cx="2179320" cy="149494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46760" y="4068128"/>
            <a:ext cx="119300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350"/>
              <a:t>4.</a:t>
            </a:r>
            <a:r>
              <a:rPr lang="zh-CN" altLang="en-US" sz="1350"/>
              <a:t>花圃</a:t>
            </a:r>
            <a:endParaRPr lang="zh-CN" altLang="en-US" sz="1350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444466" y="4147185"/>
            <a:ext cx="2954179" cy="1524000"/>
          </a:xfrm>
          <a:prstGeom prst="straightConnector1">
            <a:avLst/>
          </a:prstGeom>
          <a:ln>
            <a:solidFill>
              <a:srgbClr val="FF0000"/>
            </a:solidFill>
            <a:headEnd type="arrow" w="med" len="med"/>
            <a:tailEnd type="arrow" w="med" len="med"/>
          </a:ln>
          <a:effectLst>
            <a:outerShdw blurRad="50800" dist="50800" dir="5400000" algn="ctr" rotWithShape="0">
              <a:schemeClr val="tx1">
                <a:alpha val="100000"/>
              </a:scheme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custDataLst>
      <p:tags r:id="rId9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地理位置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600" y="1417638"/>
            <a:ext cx="7416824" cy="55005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现状分析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45232" y="1413854"/>
            <a:ext cx="8229600" cy="4525963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土地利用方式单一，地块用于种植同类植物，观感单调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2.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地块具备一定坡度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3.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景观存在季节性差异，没开花的时间段就如一片荒地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4.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南端被多棵树木遮蔽，影响整体的视野及形象。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4000" dirty="0"/>
          </a:p>
          <a:p>
            <a:pPr marL="0" indent="0">
              <a:buNone/>
            </a:pPr>
            <a:endParaRPr lang="zh-CN" altLang="en-US" sz="40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188" y="4764320"/>
            <a:ext cx="1802945" cy="181904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955" y="4763288"/>
            <a:ext cx="1942670" cy="18200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2347" y="4763288"/>
            <a:ext cx="1917001" cy="18200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2339752" y="440214"/>
            <a:ext cx="4658444" cy="684530"/>
          </a:xfrm>
        </p:spPr>
        <p:txBody>
          <a:bodyPr/>
          <a:lstStyle/>
          <a:p>
            <a:r>
              <a:rPr lang="zh-CN" altLang="en-US" sz="4400" dirty="0"/>
              <a:t>方案：口袋花园</a:t>
            </a:r>
            <a:endParaRPr lang="zh-CN" altLang="en-US" sz="44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2"/>
          </p:nvPr>
        </p:nvSpPr>
        <p:spPr>
          <a:xfrm>
            <a:off x="246888" y="2060848"/>
            <a:ext cx="3312368" cy="3960440"/>
          </a:xfrm>
        </p:spPr>
        <p:txBody>
          <a:bodyPr/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公园由西到东主要分为四部分：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多色花圃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展示画板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不可踩踏草坪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带棚顶的宣传廊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3" name="矩形 3"/>
          <p:cNvSpPr/>
          <p:nvPr/>
        </p:nvSpPr>
        <p:spPr>
          <a:xfrm>
            <a:off x="508000" y="286327"/>
            <a:ext cx="267855" cy="267855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6262" y="1556792"/>
            <a:ext cx="5060850" cy="42849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01006" y="1340768"/>
            <a:ext cx="32444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多色花圃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  花圃分三色，相互协调，整齐一致，远眺时分割明显，具有明显的分割线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07256" y="1286535"/>
            <a:ext cx="5060850" cy="42849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4" y="3501008"/>
            <a:ext cx="2910503" cy="1944216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14" name="矩形 3"/>
          <p:cNvSpPr/>
          <p:nvPr/>
        </p:nvSpPr>
        <p:spPr>
          <a:xfrm>
            <a:off x="508000" y="286327"/>
            <a:ext cx="267855" cy="267855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half" idx="2"/>
          </p:nvPr>
        </p:nvSpPr>
        <p:spPr>
          <a:xfrm>
            <a:off x="609954" y="1128395"/>
            <a:ext cx="3124200" cy="3664441"/>
          </a:xfrm>
        </p:spPr>
        <p:txBody>
          <a:bodyPr/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展示画板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南北各一柱，圆柱状的外观，可旋转的屏幕，展示内容为校区历史，下图为形状图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6" name="矩形 3"/>
          <p:cNvSpPr/>
          <p:nvPr/>
        </p:nvSpPr>
        <p:spPr>
          <a:xfrm>
            <a:off x="508000" y="286327"/>
            <a:ext cx="267855" cy="267855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51920" y="1286535"/>
            <a:ext cx="5060850" cy="4284930"/>
          </a:xfrm>
          <a:prstGeom prst="rect">
            <a:avLst/>
          </a:prstGeom>
        </p:spPr>
      </p:pic>
      <p:pic>
        <p:nvPicPr>
          <p:cNvPr id="2050" name="Picture 2" descr="室外圆柱显示屏 的图像结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501673"/>
            <a:ext cx="2227932" cy="2227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half" idx="2"/>
          </p:nvPr>
        </p:nvSpPr>
        <p:spPr>
          <a:xfrm>
            <a:off x="609954" y="1128395"/>
            <a:ext cx="3124200" cy="3664441"/>
          </a:xfrm>
        </p:spPr>
        <p:txBody>
          <a:bodyPr/>
          <a:lstStyle/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浅色水泥砖地面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使用简约的颜色让其与草坪花圃隔开，颜色的多样化可防止审美疲劳。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矩形 1"/>
          <p:cNvSpPr/>
          <p:nvPr/>
        </p:nvSpPr>
        <p:spPr>
          <a:xfrm>
            <a:off x="0" y="512064"/>
            <a:ext cx="493776" cy="341376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6" name="矩形 3"/>
          <p:cNvSpPr/>
          <p:nvPr/>
        </p:nvSpPr>
        <p:spPr>
          <a:xfrm>
            <a:off x="508000" y="286327"/>
            <a:ext cx="267855" cy="267855"/>
          </a:xfrm>
          <a:prstGeom prst="rect">
            <a:avLst/>
          </a:prstGeom>
          <a:solidFill>
            <a:srgbClr val="505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pic>
        <p:nvPicPr>
          <p:cNvPr id="1026" name="Picture 2" descr="white brick wall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4293096"/>
            <a:ext cx="1469903" cy="11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1286535"/>
            <a:ext cx="5060850" cy="42849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559345" y="2028572"/>
            <a:ext cx="3124200" cy="1670685"/>
          </a:xfrm>
        </p:spPr>
        <p:txBody>
          <a:bodyPr/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宣传连廊与下图类似，附遮光避雨顶盖，展示内容为校区近期活动。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endParaRPr lang="zh-CN" altLang="en-US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6262" y="1556792"/>
            <a:ext cx="5060850" cy="4284930"/>
          </a:xfrm>
          <a:prstGeom prst="rect">
            <a:avLst/>
          </a:prstGeom>
        </p:spPr>
      </p:pic>
      <p:pic>
        <p:nvPicPr>
          <p:cNvPr id="1028" name="Picture 4" descr="查看源图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3861048"/>
            <a:ext cx="3340545" cy="1760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629920" y="1247775"/>
            <a:ext cx="3124200" cy="2325241"/>
          </a:xfrm>
        </p:spPr>
        <p:txBody>
          <a:bodyPr/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   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中心圆环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rPr>
              <a:t>使用类似下图的木制太阳能路灯，作为口袋公园的中心景观，也可作为口袋公园的主要灯光来源，融合树木与金属，简约大气。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36262" y="1556792"/>
            <a:ext cx="5060850" cy="4284930"/>
          </a:xfrm>
          <a:prstGeom prst="rect">
            <a:avLst/>
          </a:prstGeom>
        </p:spPr>
      </p:pic>
      <p:pic>
        <p:nvPicPr>
          <p:cNvPr id="3074" name="Picture 2" descr="木制路灯 的图像结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679805"/>
            <a:ext cx="1888166" cy="285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6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6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6"/>
  <p:tag name="KSO_WM_TEMPLATE_MASTER_THUMB_INDEX" val="12"/>
  <p:tag name="KSO_WM_TEMPLATE_THUMBS_INDEX" val="1、4、7、8、10、11、12、13、15"/>
</p:tagLst>
</file>

<file path=ppt/tags/tag1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6916_1*a*1"/>
  <p:tag name="KSO_WM_TEMPLATE_CATEGORY" val="custom"/>
  <p:tag name="KSO_WM_TEMPLATE_INDEX" val="20206916"/>
  <p:tag name="KSO_WM_UNIT_LAYERLEVEL" val="1"/>
  <p:tag name="KSO_WM_TAG_VERSION" val="1.0"/>
  <p:tag name="KSO_WM_BEAUTIFY_FLAG" val="#wm#"/>
  <p:tag name="KSO_WM_UNIT_PRESET_TEXT" val="空白演示经典风格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7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6916_1*b*1"/>
  <p:tag name="KSO_WM_TEMPLATE_CATEGORY" val="custom"/>
  <p:tag name="KSO_WM_TEMPLATE_INDEX" val="20206916"/>
  <p:tag name="KSO_WM_UNIT_LAYERLEVEL" val="1"/>
  <p:tag name="KSO_WM_TAG_VERSION" val="1.0"/>
  <p:tag name="KSO_WM_BEAUTIFY_FLAG" val="#wm#"/>
  <p:tag name="KSO_WM_UNIT_PRESET_TEXT" val="单击此处添加副标题"/>
  <p:tag name="KSO_WM_UNIT_TEXT_FILL_FORE_SCHEMECOLOR_INDEX_BRIGHTNESS" val="0.15"/>
  <p:tag name="KSO_WM_UNIT_TEXT_FILL_FORE_SCHEMECOLOR_INDEX" val="13"/>
  <p:tag name="KSO_WM_UNIT_TEXT_FILL_TYPE" val="1"/>
</p:tagLst>
</file>

<file path=ppt/tags/tag128.xml><?xml version="1.0" encoding="utf-8"?>
<p:tagLst xmlns:p="http://schemas.openxmlformats.org/presentationml/2006/main">
  <p:tag name="KSO_WM_SLIDE_ID" val="custom20206916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6916"/>
  <p:tag name="KSO_WM_SLIDE_LAYOUT" val="a_b_f"/>
  <p:tag name="KSO_WM_SLIDE_LAYOUT_CNT" val="1_1_1"/>
  <p:tag name="KSO_WM_TEMPLATE_MASTER_THUMB_INDEX" val="12"/>
  <p:tag name="KSO_WM_TEMPLATE_THUMBS_INDEX" val="1、4、7、8、10、11、12、13、15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LIDE_BK_DARK_LIGHT" val="2"/>
  <p:tag name="KSO_WM_SLIDE_BACKGROUND_TYPE" val="general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-0.9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133.xml><?xml version="1.0" encoding="utf-8"?>
<p:tagLst xmlns:p="http://schemas.openxmlformats.org/presentationml/2006/main">
  <p:tag name="KSO_WM_UNIT_VALUE" val="1311*1269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5821_1*d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72724b5f8f7d49fd87ad8a10f5f2704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70633e9b5804ede9614deac90e3a027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fc04054ed1e2fb80fac"/>
  <p:tag name="KSO_WM_TEMPLATE_ASSEMBLE_GROUPID" val="60656fc04054ed1e2fb80fac"/>
</p:tagLst>
</file>

<file path=ppt/tags/tag13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135.xml><?xml version="1.0" encoding="utf-8"?>
<p:tagLst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136.xml><?xml version="1.0" encoding="utf-8"?>
<p:tagLst xmlns:p="http://schemas.openxmlformats.org/presentationml/2006/main">
  <p:tag name="KSO_WM_BEAUTIFY_FLAG" val="#wm#"/>
  <p:tag name="KSO_WM_TEMPLATE_CATEGORY" val="diagram"/>
  <p:tag name="KSO_WM_TEMPLATE_INDEX" val="20215821"/>
  <p:tag name="KSO_WM_SLIDE_BK_DARK_LIGHT" val="2"/>
  <p:tag name="KSO_WM_SLIDE_BACKGROUND_TYPE" val="navigation"/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2},&quot;minSize&quot;:{&quot;size1&quot;:13.2},&quot;normalSize&quot;:{&quot;size1&quot;:13.2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674724579},&quot;type&quot;:0},{&quot;direction&quot;:1,&quot;id&quot;:&quot;2021-04-01T16:02:01&quot;,&quot;maxSize&quot;:{&quot;size1&quot;:66.199979652445},&quot;minSize&quot;:{&quot;size1&quot;:38.79997965244498},&quot;normalSize&quot;:{&quot;size1&quot;:58.068729652444986},&quot;subLayout&quot;:[{&quot;id&quot;:&quot;2021-04-01T16:02:01&quot;,&quot;margin&quot;:{&quot;bottom&quot;:1.6929999589920044,&quot;left&quot;:1.6929999589920044,&quot;right&quot;:0.02600000612437725,&quot;top&quot;:1.720000147819519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SUPPORT_FEATURE_TYPE" val="3"/>
  <p:tag name="KSO_WM_TEMPLATE_ASSEMBLE_XID" val="60656fc04054ed1e2fb80fac"/>
  <p:tag name="KSO_WM_TEMPLATE_ASSEMBLE_GROUPID" val="60656fc04054ed1e2fb80fac"/>
</p:tagLst>
</file>

<file path=ppt/tags/tag137.xml><?xml version="1.0" encoding="utf-8"?>
<p:tagLst xmlns:p="http://schemas.openxmlformats.org/presentationml/2006/main">
  <p:tag name="KSO_WM_UNIT_TEXT_FILL_FORE_SCHEMECOLOR_INDEX_BRIGHTNESS" val="0.35"/>
  <p:tag name="KSO_WM_UNIT_TEXT_FILL_FORE_SCHEMECOLOR_INDEX" val="13"/>
  <p:tag name="KSO_WM_UNIT_TEXT_FILL_TYPE" val="1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BK_DARK_LIGHT" val="2"/>
  <p:tag name="KSO_WM_SLIDE_BACKGROUND_TYPE" val="general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-0.9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261_1*a*1"/>
  <p:tag name="KSO_WM_TEMPLATE_CATEGORY" val="diagram"/>
  <p:tag name="KSO_WM_TEMPLATE_INDEX" val="2021726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aeed9810cd04488db64a6fd7fc280e3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914aaff90f7e40af82a3e70b4a7043d6"/>
  <p:tag name="KSO_WM_UNIT_TEXT_FILL_FORE_SCHEMECOLOR_INDEX_BRIGHTNESS" val="0"/>
  <p:tag name="KSO_WM_UNIT_TEXT_FILL_FORE_SCHEMECOLOR_INDEX" val="13"/>
  <p:tag name="KSO_WM_UNIT_TEXT_FILL_TYPE" val="1"/>
  <p:tag name="KSO_WM_TEMPLATE_ASSEMBLE_XID" val="60656f954054ed1e2fb80cf5"/>
  <p:tag name="KSO_WM_TEMPLATE_ASSEMBLE_GROUPID" val="60656f954054ed1e2fb80cf5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diagram20217261_1*h_a*1_1"/>
  <p:tag name="KSO_WM_TEMPLATE_CATEGORY" val="diagram"/>
  <p:tag name="KSO_WM_TEMPLATE_INDEX" val="20217261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7951e306119f4cb198e0537b6f21b92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8364cb9613124e72a520ad75700ff87e"/>
  <p:tag name="KSO_WM_UNIT_TEXT_FILL_FORE_SCHEMECOLOR_INDEX_BRIGHTNESS" val="0"/>
  <p:tag name="KSO_WM_UNIT_TEXT_FILL_FORE_SCHEMECOLOR_INDEX" val="13"/>
  <p:tag name="KSO_WM_UNIT_TEXT_FILL_TYPE" val="1"/>
  <p:tag name="KSO_WM_TEMPLATE_ASSEMBLE_XID" val="60656f954054ed1e2fb80cf5"/>
  <p:tag name="KSO_WM_TEMPLATE_ASSEMBLE_GROUPID" val="60656f954054ed1e2fb80cf5"/>
</p:tagLst>
</file>

<file path=ppt/tags/tag142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diagram20217261_1*h_f*1_1"/>
  <p:tag name="KSO_WM_TEMPLATE_CATEGORY" val="diagram"/>
  <p:tag name="KSO_WM_TEMPLATE_INDEX" val="20217261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30"/>
  <p:tag name="KSO_WM_UNIT_SHOW_EDIT_AREA_INDICATION" val="1"/>
  <p:tag name="KSO_WM_CHIP_GROUPID" val="5e6b05b36848fb12bee65ad8"/>
  <p:tag name="KSO_WM_CHIP_XID" val="5e6b05b36848fb12bee65ada"/>
  <p:tag name="KSO_WM_UNIT_DEC_AREA_ID" val="ff3dac1f97694c04bbdfd1b0c66e2c5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8364cb9613124e72a520ad75700ff87e"/>
  <p:tag name="KSO_WM_UNIT_TEXT_FILL_FORE_SCHEMECOLOR_INDEX_BRIGHTNESS" val="0.25"/>
  <p:tag name="KSO_WM_UNIT_TEXT_FILL_FORE_SCHEMECOLOR_INDEX" val="13"/>
  <p:tag name="KSO_WM_UNIT_TEXT_FILL_TYPE" val="1"/>
  <p:tag name="KSO_WM_TEMPLATE_ASSEMBLE_XID" val="60656f954054ed1e2fb80cf5"/>
  <p:tag name="KSO_WM_TEMPLATE_ASSEMBLE_GROUPID" val="60656f954054ed1e2fb80cf5"/>
</p:tagLst>
</file>

<file path=ppt/tags/tag143.xml><?xml version="1.0" encoding="utf-8"?>
<p:tagLst xmlns:p="http://schemas.openxmlformats.org/presentationml/2006/main">
  <p:tag name="KSO_WM_UNIT_VALUE" val="1311*93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7261_1*d*1"/>
  <p:tag name="KSO_WM_TEMPLATE_CATEGORY" val="diagram"/>
  <p:tag name="KSO_WM_TEMPLATE_INDEX" val="2021726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23c1f51c80304cc7b4b41289e9be728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1727a2f536b49218fd095f270399ef0"/>
  <p:tag name="KSO_WM_TEMPLATE_ASSEMBLE_XID" val="60656f954054ed1e2fb80cf5"/>
  <p:tag name="KSO_WM_TEMPLATE_ASSEMBLE_GROUPID" val="60656f954054ed1e2fb80cf5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diagram20217261_1*h_a*2_1"/>
  <p:tag name="KSO_WM_TEMPLATE_CATEGORY" val="diagram"/>
  <p:tag name="KSO_WM_TEMPLATE_INDEX" val="20217261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2b8885aea72f4263960021f903dc4c8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445cb9fa4de44d7a4c2fbe5c81357ca"/>
  <p:tag name="KSO_WM_UNIT_TEXT_FILL_FORE_SCHEMECOLOR_INDEX_BRIGHTNESS" val="0"/>
  <p:tag name="KSO_WM_UNIT_TEXT_FILL_FORE_SCHEMECOLOR_INDEX" val="13"/>
  <p:tag name="KSO_WM_UNIT_TEXT_FILL_TYPE" val="1"/>
  <p:tag name="KSO_WM_TEMPLATE_ASSEMBLE_XID" val="60656f954054ed1e2fb80cf5"/>
  <p:tag name="KSO_WM_TEMPLATE_ASSEMBLE_GROUPID" val="60656f954054ed1e2fb80cf5"/>
</p:tagLst>
</file>

<file path=ppt/tags/tag145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diagram20217261_1*h_f*2_1"/>
  <p:tag name="KSO_WM_TEMPLATE_CATEGORY" val="diagram"/>
  <p:tag name="KSO_WM_TEMPLATE_INDEX" val="20217261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30"/>
  <p:tag name="KSO_WM_UNIT_SHOW_EDIT_AREA_INDICATION" val="1"/>
  <p:tag name="KSO_WM_CHIP_GROUPID" val="5e6b05b36848fb12bee65ad8"/>
  <p:tag name="KSO_WM_CHIP_XID" val="5e6b05b36848fb12bee65ada"/>
  <p:tag name="KSO_WM_UNIT_DEC_AREA_ID" val="286923e2563049d683c95cebbf1c8e8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445cb9fa4de44d7a4c2fbe5c81357ca"/>
  <p:tag name="KSO_WM_UNIT_TEXT_FILL_FORE_SCHEMECOLOR_INDEX_BRIGHTNESS" val="0.25"/>
  <p:tag name="KSO_WM_UNIT_TEXT_FILL_FORE_SCHEMECOLOR_INDEX" val="13"/>
  <p:tag name="KSO_WM_UNIT_TEXT_FILL_TYPE" val="1"/>
  <p:tag name="KSO_WM_TEMPLATE_ASSEMBLE_XID" val="60656f954054ed1e2fb80cf5"/>
  <p:tag name="KSO_WM_TEMPLATE_ASSEMBLE_GROUPID" val="60656f954054ed1e2fb80cf5"/>
</p:tagLst>
</file>

<file path=ppt/tags/tag146.xml><?xml version="1.0" encoding="utf-8"?>
<p:tagLst xmlns:p="http://schemas.openxmlformats.org/presentationml/2006/main">
  <p:tag name="KSO_WM_BEAUTIFY_FLAG" val="#wm#"/>
  <p:tag name="KSO_WM_TEMPLATE_CATEGORY" val="diagram"/>
  <p:tag name="KSO_WM_TEMPLATE_INDEX" val="20217261"/>
  <p:tag name="KSO_WM_SLIDE_BK_DARK_LIGHT" val="2"/>
  <p:tag name="KSO_WM_SLIDE_BACKGROUND_TYPE" val="navigation"/>
  <p:tag name="KSO_WM_SLIDE_ID" val="diagram20217261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h"/>
  <p:tag name="KSO_WM_SLIDE_LAYOUT_CNT" val="1_1_2"/>
  <p:tag name="KSO_WM_SLIDE_TYPE" val="text"/>
  <p:tag name="KSO_WM_SLIDE_SUBTYPE" val="picTxt"/>
  <p:tag name="KSO_WM_SLIDE_SIZE" val="839.955*324.702"/>
  <p:tag name="KSO_WM_SLIDE_POSITION" val="60.0005*166.451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false,&quot;picture_toward&quot;:0,&quot;picture_dockside&quot;:[],&quot;fill_id&quot;:&quot;9d7854870010457e8913dbde29d44581&quot;,&quot;fill_align&quot;:&quot;lm&quot;,&quot;chip_types&quot;:[&quot;header&quot;]},{&quot;text_align&quot;:&quot;lm&quot;,&quot;text_direction&quot;:&quot;horizontal&quot;,&quot;support_big_font&quot;:false,&quot;picture_toward&quot;:0,&quot;picture_dockside&quot;:[],&quot;fill_id&quot;:&quot;ae8e40fc01624bc4a55b0d6ec177a307&quot;,&quot;fill_align&quot;:&quot;cm&quot;,&quot;chip_types&quot;:[&quot;text&quot;,&quot;picture&quot;]},{&quot;text_align&quot;:&quot;lm&quot;,&quot;text_direction&quot;:&quot;horizontal&quot;,&quot;support_big_font&quot;:false,&quot;picture_toward&quot;:0,&quot;picture_dockside&quot;:[],&quot;fill_id&quot;:&quot;99371067dec24311aff08b30ac2c9156&quot;,&quot;fill_align&quot;:&quot;cm&quot;,&quot;chip_types&quot;:[&quot;picture&quot;]},{&quot;text_align&quot;:&quot;lm&quot;,&quot;text_direction&quot;:&quot;horizontal&quot;,&quot;support_features&quot;:[&quot;collage&quot;],&quot;support_big_font&quot;:false,&quot;picture_toward&quot;:0,&quot;picture_dockside&quot;:[],&quot;fill_id&quot;:&quot;2668e1e9776449a286ad1dd6a9f91c94&quot;,&quot;fill_align&quot;:&quot;cm&quot;,&quot;chip_types&quot;:[&quot;text&quot;,&quot;picture&quot;]}]]"/>
  <p:tag name="KSO_WM_SLIDE_BACKGROUND" val="[&quot;navigation&quot;]"/>
  <p:tag name="KSO_WM_SLIDE_RATIO" val="1.777778"/>
  <p:tag name="KSO_WM_CHIP_XID" val="5ef1fcf50bee5fea654ed1e4"/>
  <p:tag name="KSO_WM_CHIP_DECFILLPROP" val="[]"/>
  <p:tag name="KSO_WM_SLIDE_CAN_ADD_NAVIGATION" val="1"/>
  <p:tag name="KSO_WM_SLIDE_LAYOUT_INFO" val="{&quot;id&quot;:&quot;2021-04-01T15:54:32&quot;,&quot;maxSize&quot;:{&quot;size1&quot;:21.9},&quot;minSize&quot;:{&quot;size1&quot;:21.9},&quot;normalSize&quot;:{&quot;size1&quot;:21.9},&quot;subLayout&quot;:[{&quot;backgroundInfo&quot;:[{&quot;bottom&quot;:0.4042429,&quot;bottomAbs&quot;:false,&quot;left&quot;:0,&quot;leftAbs&quot;:false,&quot;right&quot;:0,&quot;rightAbs&quot;:false,&quot;top&quot;:0,&quot;topAbs&quot;:false,&quot;type&quot;:&quot;navigation&quot;}],&quot;id&quot;:&quot;2021-04-01T15:54:32&quot;,&quot;margin&quot;:{&quot;bottom&quot;:2.059999942779541,&quot;left&quot;:1.2699999809265137,&quot;right&quot;:1.2699999809265137,&quot;top&quot;:0.4230000674724579},&quot;type&quot;:0},{&quot;direction&quot;:1,&quot;id&quot;:&quot;2021-04-01T15:54:32&quot;,&quot;maxSize&quot;:{&quot;size1&quot;:46.29961024619779},&quot;minSize&quot;:{&quot;size1&quot;:27.59961024619779},&quot;normalSize&quot;:{&quot;size1&quot;:28.643360246197787},&quot;subLayout&quot;:[{&quot;id&quot;:&quot;2021-04-01T15:54:32&quot;,&quot;margin&quot;:{&quot;bottom&quot;:1.7230000495910645,&quot;left&quot;:2.117000102996826,&quot;right&quot;:0.02600000612437725,&quot;top&quot;:0.02600000612437725},&quot;maxSize&quot;:{&quot;size1&quot;:26.326150459582244},&quot;minSize&quot;:{&quot;size1&quot;:10.42615045958224},&quot;normalSize&quot;:{&quot;size1&quot;:25.22175912843035},&quot;subLayout&quot;:[{&quot;id&quot;:&quot;2021-04-01T15:54:32&quot;,&quot;margin&quot;:{&quot;bottom&quot;:0.046929799020290375,&quot;left&quot;:2.117000102996826,&quot;right&quot;:0.02600000612437725,&quot;top&quot;:0.02600000612437725},&quot;type&quot;:0},{&quot;id&quot;:&quot;2021-04-01T15:54:32&quot;,&quot;margin&quot;:{&quot;bottom&quot;:1.7230000495910645,&quot;left&quot;:2.117000102996826,&quot;right&quot;:0.02600000612437725,&quot;top&quot;:0.14886145293712616},&quot;type&quot;:0}],&quot;type&quot;:0},{&quot;direction&quot;:1,&quot;id&quot;:&quot;2021-04-01T15:54:32&quot;,&quot;maxSize&quot;:{&quot;size1&quot;:54.7994537946887},&quot;minSize&quot;:{&quot;size1&quot;:26.399453794688707},&quot;normalSize&quot;:{&quot;size1&quot;:54.79939540223301},&quot;subLayout&quot;:[{&quot;id&quot;:&quot;2021-04-01T15:54:32&quot;,&quot;margin&quot;:{&quot;bottom&quot;:1.7230000495910645,&quot;left&quot;:0.8199999928474426,&quot;right&quot;:0.02600000612437725,&quot;top&quot;:0.02600000612437725},&quot;type&quot;:0},{&quot;id&quot;:&quot;2021-04-01T15:54:32&quot;,&quot;margin&quot;:{&quot;bottom&quot;:1.7230000495910645,&quot;left&quot;:0.8199999928474426,&quot;right&quot;:2.115999937057495,&quot;top&quot;:0.02600000612437725},&quot;maxSize&quot;:{&quot;size1&quot;:26.326150459582244},&quot;minSize&quot;:{&quot;size1&quot;:10.42615045958224},&quot;normalSize&quot;:{&quot;size1&quot;:25.22175912843035},&quot;subLayout&quot;:[{&quot;id&quot;:&quot;2021-04-01T15:54:32&quot;,&quot;margin&quot;:{&quot;bottom&quot;:0.046929799020290375,&quot;left&quot;:0.8199999928474426,&quot;right&quot;:2.115999937057495,&quot;top&quot;:0.02600000612437725},&quot;type&quot;:0},{&quot;id&quot;:&quot;2021-04-01T15:54:32&quot;,&quot;margin&quot;:{&quot;bottom&quot;:1.7230000495910645,&quot;left&quot;:0.8199999928474426,&quot;right&quot;:2.115999937057495,&quot;top&quot;:0.14886145293712616},&quot;type&quot;:0}],&quot;type&quot;:0}],&quot;type&quot;:0}],&quot;type&quot;:0}],&quot;type&quot;:0}"/>
  <p:tag name="KSO_WM_CHIP_GROUPID" val="5ef1fcf50bee5fea654ed1e3"/>
  <p:tag name="KSO_WM_SLIDE_SUPPORT_FEATURE_TYPE" val="0"/>
  <p:tag name="KSO_WM_TEMPLATE_ASSEMBLE_XID" val="60656f954054ed1e2fb80cf5"/>
  <p:tag name="KSO_WM_TEMPLATE_ASSEMBLE_GROUPID" val="60656f954054ed1e2fb80cf5"/>
</p:tagLst>
</file>

<file path=ppt/tags/tag147.xml><?xml version="1.0" encoding="utf-8"?>
<p:tagLst xmlns:p="http://schemas.openxmlformats.org/presentationml/2006/main">
  <p:tag name="KSO_WM_UNIT_PLACING_PICTURE_USER_VIEWPORT" val="{&quot;height&quot;:7691,&quot;width&quot;:7524}"/>
</p:tagLst>
</file>

<file path=ppt/tags/tag148.xml><?xml version="1.0" encoding="utf-8"?>
<p:tagLst xmlns:p="http://schemas.openxmlformats.org/presentationml/2006/main">
  <p:tag name="KSO_WM_BEAUTIFY_FLAG" val=""/>
  <p:tag name="KSO_WM_UNIT_PLACING_PICTURE_USER_VIEWPORT" val="{&quot;height&quot;:2771.914960629921,&quot;width&quot;:5260.700787401574}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BK_DARK_LIGHT" val="2"/>
  <p:tag name="KSO_WM_SLIDE_BACKGROUND_TYPE" val="general"/>
</p:tagLst>
</file>

<file path=ppt/tags/tag151.xml><?xml version="1.0" encoding="utf-8"?>
<p:tagLst xmlns:p="http://schemas.openxmlformats.org/presentationml/2006/main">
  <p:tag name="COMMONDATA" val="eyJoZGlkIjoiNzFkNmIwNWUwNmExZDhkNmU4ZmQ1OGEwMjljZGM5OWYifQ=="/>
  <p:tag name="KSO_WPP_MARK_KEY" val="466eabdb-f38c-4e15-95c7-be771a40426f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8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9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SM 预置配色-灰色">
      <a:dk1>
        <a:srgbClr val="000000"/>
      </a:dk1>
      <a:lt1>
        <a:srgbClr val="FFFFFF"/>
      </a:lt1>
      <a:dk2>
        <a:srgbClr val="D9D9D9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599</Words>
  <Application>WPS 演示</Application>
  <PresentationFormat>全屏显示(4:3)</PresentationFormat>
  <Paragraphs>84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Arial</vt:lpstr>
      <vt:lpstr>宋体</vt:lpstr>
      <vt:lpstr>Wingdings</vt:lpstr>
      <vt:lpstr>Yuanti SC</vt:lpstr>
      <vt:lpstr>思源黑体 CN Normal</vt:lpstr>
      <vt:lpstr>黑体</vt:lpstr>
      <vt:lpstr>微软雅黑</vt:lpstr>
      <vt:lpstr>Arial Unicode MS</vt:lpstr>
      <vt:lpstr>Calibri</vt:lpstr>
      <vt:lpstr>Segoe UI</vt:lpstr>
      <vt:lpstr>Wingdings</vt:lpstr>
      <vt:lpstr>默认设计模板</vt:lpstr>
      <vt:lpstr>1_默认设计模板</vt:lpstr>
      <vt:lpstr>3_Office 主题​​</vt:lpstr>
      <vt:lpstr>PowerPoint 演示文稿</vt:lpstr>
      <vt:lpstr>地理位置</vt:lpstr>
      <vt:lpstr>现状分析</vt:lpstr>
      <vt:lpstr>方案：口袋花园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成果篇</vt:lpstr>
      <vt:lpstr>设计概况</vt:lpstr>
      <vt:lpstr>PowerPoint 演示文稿</vt:lpstr>
      <vt:lpstr>设计目标</vt:lpstr>
      <vt:lpstr>PowerPoint 演示文稿</vt:lpstr>
      <vt:lpstr>节点设计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Alxe</dc:creator>
  <cp:lastModifiedBy>逸</cp:lastModifiedBy>
  <cp:revision>22</cp:revision>
  <dcterms:created xsi:type="dcterms:W3CDTF">2022-12-09T04:17:00Z</dcterms:created>
  <dcterms:modified xsi:type="dcterms:W3CDTF">2023-01-02T06:37:25Z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BF5AB1A1DA134477B00C81DC6742E88D</vt:lpwstr>
  </property>
</Properties>
</file>